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69" r:id="rId5"/>
    <p:sldId id="270" r:id="rId6"/>
    <p:sldId id="272" r:id="rId7"/>
    <p:sldId id="271" r:id="rId8"/>
    <p:sldId id="273" r:id="rId9"/>
    <p:sldId id="275" r:id="rId10"/>
    <p:sldId id="259" r:id="rId11"/>
    <p:sldId id="276" r:id="rId12"/>
    <p:sldId id="277" r:id="rId13"/>
    <p:sldId id="279" r:id="rId14"/>
    <p:sldId id="278" r:id="rId15"/>
    <p:sldId id="280" r:id="rId16"/>
    <p:sldId id="281" r:id="rId17"/>
    <p:sldId id="284" r:id="rId18"/>
    <p:sldId id="303" r:id="rId19"/>
    <p:sldId id="282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302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8CDDEE-ED2B-38C6-8FCC-EED72703D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8778DC5-E08A-B756-A91E-C4982E469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331B939-6D71-2123-D96B-3F739219E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FD7053-8179-132D-B199-0699117E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3ECFF43-506B-F3F3-EC8D-86A670C4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528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C3A487-C2AF-C121-3F38-F41C0A0D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4E15B8-D9AE-B58A-0846-0003D5C73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AD8FEC2-81B7-3FB5-25F4-727C67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0390614-23FA-5602-E37C-8E7BE3633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376EA-7572-959B-8BDA-65F1C38F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938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20134C-F8EF-92D3-AFB9-2FA79EBE0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6DBE614-E5D7-E0D3-3067-F8BC98A62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464895A-8DBD-38EE-E33D-E646C4DB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178CE6-83DD-DADD-351A-46C1E9B34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CC669-975A-1C30-4F79-AA3F21DAD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108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C66491-7606-B658-4B5A-DC9C244A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8E79BE-B517-2AE0-12F9-D14DE6E26B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E201962-AA67-3C23-7EF9-9C9348D0C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EFA117-B49E-7FA1-C502-4BD9E7071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2D9C46E-A006-F2BC-193B-1B54A2906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28F49B6-17B9-BFFE-96A1-1AF1365B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506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3E4131-AC1A-BC70-B538-91E4974E4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924F3EF-14FE-6E78-279F-AF4AECD47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1B20E4C-891E-9AB1-3183-6073D32DF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A7D64C3-3802-D0E4-B907-C59BAF485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A34CA05-CBFB-4B87-63C7-00FAF3A0BA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D04840A-AFF6-D486-A94B-4F7115A55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9D8F8FC-3AEC-E80A-28DF-7FD06D5F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2232D6D-B910-CEF4-4CC0-C8D6510BF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48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B528D4-E293-C99C-0E77-06CC11F2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C3624A3-B07F-0DF4-D3E8-8C65A23AF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CC7E326-55DA-93B8-076F-DE394CC9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0114D55-350F-D2F0-E8E2-1A605CDB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992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10756CF-64B9-77B3-03B8-41CA8A402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DFF5ED8-CF4A-A893-B65B-AA2803C0D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19643B3-EE01-0470-10BD-8BA7A15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627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12894C-CD69-94FC-B47B-506B46F84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DC8543-537D-D883-D5FC-1DBF72024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8BD91CA-E0AE-03CA-C991-7D8985347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D505652-45AB-9BDE-998A-8EAC6CA6B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F703434-643F-0324-4910-CC165BB2E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D076F58-B1B4-7897-3DC8-3E4074D4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3884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B1BA53-CB16-D9FB-6037-9B11CF577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128477C-7318-C46C-B2C4-BB0FB4586E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6ADCDE5-0649-FA68-50B7-CB293C66D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3990885-2ADF-018E-2B87-F101B025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CCDDDAD-9E97-0F14-13C6-866ECBD6F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16C1188-70EA-52D8-3BA1-0A827E5E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03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AAA7C3-EA0B-A7F4-B443-F3FD4B0E6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7CD640-FD4D-2C4A-ED39-50BE983C1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1696B6-B60F-EDE6-FB39-7A7275DB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F364D3A-B544-70EF-2293-8C87D0D46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96CF4B7-872A-6B75-6D08-F0AD91DB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1519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6224A76-1472-A763-6388-4584BBA22F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49C1966-9EC6-2873-02E9-3DE8A9DEE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97E9809-4390-243C-F3C7-55436BC83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AA2B1C4-6555-DA39-5026-A341DCD53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1BF8B39-86E2-3071-612C-B19D17F7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9577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E207417-0025-9B23-4795-7CB176EF0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1532BA6-B11F-7C7D-71DC-7235FDAAD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20EE84C-784A-5123-BB23-DF8C16AC2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6062DC-0FBD-47D8-8976-9DB50B0989DB}" type="datetimeFigureOut">
              <a:rPr lang="pl-PL" smtClean="0"/>
              <a:t>22.05.2025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1DE44A-21D1-B2AD-4BEC-41FF31D28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393141-7518-8323-D6D9-26E3D750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3F138A-F4A8-43BE-9085-0CFABDD595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628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czyzyny/" TargetMode="External"/><Relationship Id="rId2" Type="http://schemas.openxmlformats.org/officeDocument/2006/relationships/hyperlink" Target="mailto:dziennik@smczyzyny.p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5F137E6-B129-E75A-3F4F-5F198B079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420" y="419100"/>
            <a:ext cx="5469229" cy="3959860"/>
          </a:xfrm>
        </p:spPr>
        <p:txBody>
          <a:bodyPr>
            <a:normAutofit/>
          </a:bodyPr>
          <a:lstStyle/>
          <a:p>
            <a:r>
              <a:rPr lang="pl-PL" sz="3400" dirty="0">
                <a:latin typeface="Arial Black" panose="020B0A04020102020204" pitchFamily="34" charset="0"/>
              </a:rPr>
              <a:t>ODNAWIALNE ŹRÓDŁA</a:t>
            </a:r>
            <a:br>
              <a:rPr lang="pl-PL" sz="3400" dirty="0">
                <a:latin typeface="Arial Black" panose="020B0A04020102020204" pitchFamily="34" charset="0"/>
              </a:rPr>
            </a:br>
            <a:r>
              <a:rPr lang="pl-PL" sz="3400" dirty="0">
                <a:latin typeface="Arial Black" panose="020B0A04020102020204" pitchFamily="34" charset="0"/>
              </a:rPr>
              <a:t>ENERGII </a:t>
            </a:r>
            <a:br>
              <a:rPr lang="pl-PL" sz="3400" dirty="0">
                <a:latin typeface="Arial Black" panose="020B0A04020102020204" pitchFamily="34" charset="0"/>
              </a:rPr>
            </a:br>
            <a:r>
              <a:rPr lang="pl-PL" sz="3400" dirty="0">
                <a:latin typeface="Arial Black" panose="020B0A04020102020204" pitchFamily="34" charset="0"/>
              </a:rPr>
              <a:t>W SM „CZYŻYNY”</a:t>
            </a:r>
            <a:br>
              <a:rPr lang="pl-PL" sz="3400" dirty="0">
                <a:latin typeface="Arial Black" panose="020B0A04020102020204" pitchFamily="34" charset="0"/>
              </a:rPr>
            </a:br>
            <a:br>
              <a:rPr lang="pl-PL" sz="3400" dirty="0"/>
            </a:br>
            <a:r>
              <a:rPr lang="pl-PL" sz="3400" dirty="0"/>
              <a:t>„</a:t>
            </a:r>
            <a:r>
              <a:rPr lang="pl-PL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Spełniamy marzenia </a:t>
            </a:r>
            <a:br>
              <a:rPr lang="pl-PL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manna  z nieba</a:t>
            </a:r>
            <a:r>
              <a:rPr lang="pl-PL" sz="3400" dirty="0"/>
              <a:t>”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2D8DC90-AE7F-B92D-2625-757CDA5BD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420" y="4945380"/>
            <a:ext cx="4411980" cy="1107798"/>
          </a:xfrm>
        </p:spPr>
        <p:txBody>
          <a:bodyPr>
            <a:normAutofit lnSpcReduction="10000"/>
          </a:bodyPr>
          <a:lstStyle/>
          <a:p>
            <a:pPr algn="l"/>
            <a:endParaRPr lang="pl-PL" sz="2000" dirty="0"/>
          </a:p>
          <a:p>
            <a:pPr algn="l"/>
            <a:r>
              <a:rPr lang="pl-PL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Opracował Marek Lorenc</a:t>
            </a:r>
          </a:p>
          <a:p>
            <a:pPr algn="l"/>
            <a:r>
              <a:rPr lang="pl-PL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 2025 r.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8093080-4982-29F4-1D35-9B91CF266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868" y="525422"/>
            <a:ext cx="6822272" cy="512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4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3619FF-B95B-3ECA-88E2-6BF45E2F8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647" y="815704"/>
            <a:ext cx="11190516" cy="4630053"/>
          </a:xfrm>
        </p:spPr>
        <p:txBody>
          <a:bodyPr anchor="ctr">
            <a:norm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Poniżej prezentuję Państwu kolejne informacje z cyklu „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Odnawialne </a:t>
            </a:r>
            <a:r>
              <a:rPr lang="pl-PL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Ź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ródła energii w Spółdzielni Mieszkaniowej Czyżyny w Krakowie”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których celem jest przedstawienie zrealizowanych i planowanych do realizacji </a:t>
            </a:r>
            <a:r>
              <a:rPr lang="pl-PL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techniczno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ekonomicznych rozwiązań z zakresu OZE, racjonalizujących i ograniczających koszty zakupu przez naszą spółdzielnię energii elektrycznej i energii cieplnej dla potrzeb części wspólnych nieruchomości oraz indywidualnych potrzeb mieszkańców.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973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9FB9B2-2FCD-5C38-B04F-A6849113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2C197B-D3B3-FE61-54EE-5249B66B2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584A29-2CDC-C220-1738-3AFC14ECA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8C6E68-8790-3152-FDAC-6970CE557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79C93B1-02B3-2FEB-74AB-34E9EDB0C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A16A7BA-6B95-F9D9-6724-34BF25B9B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B2B0F97-4B6A-838C-2D33-4D96B0BD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BCC3C4-2949-A394-1398-A11917E63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934" y="613955"/>
            <a:ext cx="10961122" cy="5869128"/>
          </a:xfrm>
        </p:spPr>
        <p:txBody>
          <a:bodyPr anchor="ctr">
            <a:normAutofit fontScale="25000" lnSpcReduction="20000"/>
          </a:bodyPr>
          <a:lstStyle/>
          <a:p>
            <a:pPr indent="44958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Koszty energii cieplnej dla potrzeb centralnego ogrzewania, podgrzewania ciepłej wody oraz koszty energii elektrycznej dla oświetlenia, a także pracy urządzeń części wspólnych budynku stanowią już ponad 50 % miesięcznych opłat naszych mieszkańców. 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Samodzielna produkcja energii z OZE dla potrzeb wyposażenia i urządzeń części wspólnych nieruchomości a docelowo dla potrzeb indywidualnych mieszkańców obniżająca ich comiesięczne opłaty jest dzisiaj dla nas priorytetem.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Zamierzenia te można realizować w oparciu o środki własne, kredyt kupiecki oraz dedykowane zewnętrzne środki finansowe z opcjonalnym umorzeniem ich części.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Rachunek ekonomicznej efektywności inwestycji w OZE wygląda coraz korzystniej </a:t>
            </a:r>
            <a:b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zachęca do ich realizacji. Nie bez znaczenia jest nasz wkład w ochronę naturalnego środowiska.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.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496F96-1CA5-A74D-6043-38C5BE949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3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C95F00-F83A-1CFC-4709-9B3B8E0CC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EF00DC9-9846-F512-94E2-14E1F9302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4066542-D333-13B1-8FD4-68C4BAE1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F35C2B-D03A-974E-40E0-2DE247B63D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20AF8A2-31B2-11F4-64D0-2A8EEFB85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91C006-BEAF-BCD4-8F3D-3E3269198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73AD1-9701-8067-8CFE-E5A23CCC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B1A070-017F-338B-2ED8-5D304048F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86" y="514955"/>
            <a:ext cx="11156977" cy="5598307"/>
          </a:xfrm>
        </p:spPr>
        <p:txBody>
          <a:bodyPr anchor="ctr">
            <a:norm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Dzisiaj w oparciu o dostępne urządzenia OZE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produkujemy już energię elektryczną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dla potrzeb części wspólnych nieruchomości. Możemy też z uzyskanej ze źródeł OZE energii elektrycznej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wytwarzać energię cieplną dla podgrzewania ciepłej wody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zużywanej w lokalach przez naszych mieszkańców i zdecydowany sposób obniżyć ich opłaty z tego tytułu, co już czynimy w jednym budynku.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Biorąc pod uwagę doświadczenia zarządców z całej Polski , chcąc obniżyć opłaty naszych mieszkańców z kolejnego tytułu warto przygotować w oparciu o OZE koncepcję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produkcji części energii cieplnej dla potrzeb ogrzewania 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lokali w budynkach mieszkalnych.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6A7556-BFC5-E349-568A-DAD9B5A8C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04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99B7C5-2C7F-EF06-66FF-06614E6D6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502EBB-9022-2476-50C2-AFE2E9B74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939D8A-1E17-8C6D-8EE1-2949DB1CD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5ABEF98-BC57-B20B-6A8E-3B2CDA080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244460-377B-2044-8873-4C01D49C9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AFC1C52-E923-D93A-C62B-C89489ACA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40CAEF4-18FF-EE0A-457A-97881F015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32E367-B459-3F34-ED3F-687F7C5B8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5" y="660253"/>
            <a:ext cx="11156977" cy="5598307"/>
          </a:xfrm>
        </p:spPr>
        <p:txBody>
          <a:bodyPr anchor="ctr">
            <a:norm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oparciu o znowelizowane przepisy ustawy „prawo energetyczne” jako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„prosument lokatorski”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możemy w budynkach wielomieszkaniowych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produkować </a:t>
            </a:r>
            <a:b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sprzedawać na zasadach rynkowych energię elektryczną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przeznaczając uzyskane środki finansowe na potrzeby danego budynku, zmniejszając obciążenia mieszkańców.  Czynimy to już w pierwszym budynku, a uruchomimy te zasady do końca I półrocza br. w kolejnych czternastu budynkach.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CD2E68-A0AA-DFFF-5E00-16C20C991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265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A7AE14-86DB-57F5-0726-F7FEA5ACD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A09674-1DB0-071C-96C1-AEA0B966D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77BA2B-498F-7B6C-17C5-2BA705016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7B9642-FBC6-7258-0E62-892B399DB2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6A93F9-D64E-9DD9-C241-5DC85E358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7B21D2-17DB-C5A2-1542-CF4F7EFEE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DD17E8C-7CF9-B993-7B5D-0B33C329B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A2D89E-A1C1-E046-FEBC-063FB0B8F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5" y="613954"/>
            <a:ext cx="6852553" cy="4149636"/>
          </a:xfrm>
        </p:spPr>
        <p:txBody>
          <a:bodyPr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Czym dysponujemy dzisiaj w naszej spółdzielni korzystając z energii natury,  z energii pierwotnej, realizując od 2019 roku nasze marzenia o zagospodarowaniu „manny z nieba”.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1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89E691C-6AB6-E2BC-A243-0DB86657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 descr="Obraz zawierający obraz, niebo, na wolnym powietrzu, ogniwo słoneczne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A24E921-4C30-CE40-26CC-D28020F70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291" y="0"/>
            <a:ext cx="4207495" cy="631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7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56A9A-FF99-20B1-32AE-0D04EA0FD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B7CE3B-C4E1-81BD-A5EA-C9442F9BF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F5300D-847B-0574-F933-AD00C698C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B81412-88AE-451F-694F-3448FDC3A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F690674-3412-EC05-B5A1-6090CE174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E23BF86-15C1-C340-C3D7-5344B8313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EC28863-F2DB-6E47-96DF-E2E4EA27C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7D23A2-817F-8CE5-AD64-17AD21F70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97" y="613954"/>
            <a:ext cx="11155681" cy="5027448"/>
          </a:xfrm>
        </p:spPr>
        <p:txBody>
          <a:bodyPr anchor="ctr">
            <a:no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endParaRPr lang="pl-PL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3763" lvl="0" indent="-355600">
              <a:lnSpc>
                <a:spcPct val="150000"/>
              </a:lnSpc>
              <a:buFont typeface="+mj-lt"/>
              <a:buAutoNum type="alphaUcPeriod"/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75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pracujących instalacji fotowoltaicznych: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mocy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766,8 </a:t>
            </a:r>
            <a:r>
              <a:rPr lang="pl-PL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wszystkich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41 budynkach wysokich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pawilonie 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administracyjnym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budynkach z 16 budynków niskich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555">
              <a:lnSpc>
                <a:spcPct val="150000"/>
              </a:lnSpc>
              <a:buNone/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koniec kwietnia 2025 roku: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instalacje fotowoltaiczne wyprodukowały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mln </a:t>
            </a:r>
            <a:r>
              <a:rPr lang="pl-PL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507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tysięcy KWh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energii elektrycznej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wartość rynkowa wyprodukowanej energii elektrycznej ( 1,39 zł/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to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mln </a:t>
            </a:r>
            <a:r>
              <a:rPr lang="pl-PL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485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tysięcy zł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wartość wg cen urzędowych - Tarcza Ochronna (1,03 zł/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to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mln </a:t>
            </a:r>
            <a:r>
              <a:rPr lang="pl-PL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582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tysięcy zł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efekt ekologiczny na koniec lutego 2025 roku to obniżenie emisji dwutlenku węgla CO</a:t>
            </a:r>
            <a:r>
              <a:rPr lang="pl-PL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mln </a:t>
            </a:r>
            <a:r>
              <a:rPr lang="pl-PL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500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tysięcy kg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równoważne posadzeniu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4.443 drzew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1955" indent="0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6ED7FD-B6F0-511F-ECCA-62B557EB9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014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DAA182-698A-FCF8-3DD8-DE5D85D82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5B4B0-462A-5F36-D73A-4DE02B69C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94575B-3A5E-AA57-909D-6D4683FC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2D5B69E-F87A-72A8-0FEC-AE3FE2E96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F3CBF1-4C9E-4CCD-997A-2EB2B4748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BF1CA8-B5F0-2E45-BB92-ECBBCF3E7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93AC427-E310-31CB-7D80-8D2AF65A8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DE7076-7BD8-DEDD-175B-94BE88B12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967" y="613953"/>
            <a:ext cx="10892196" cy="4984205"/>
          </a:xfrm>
        </p:spPr>
        <p:txBody>
          <a:bodyPr anchor="ctr">
            <a:noAutofit/>
          </a:bodyPr>
          <a:lstStyle/>
          <a:p>
            <a:pPr marL="630555">
              <a:lnSpc>
                <a:spcPct val="150000"/>
              </a:lnSpc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8163" lvl="0" indent="-538163">
              <a:lnSpc>
                <a:spcPct val="150000"/>
              </a:lnSpc>
              <a:buNone/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B.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pracujące powietrzne pompy ciepła od lipca 2024 roku w budynku niskim nr 5 w os. 2 </a:t>
            </a:r>
            <a:r>
              <a:rPr lang="pl-PL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Pułku Lotniczego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podgrzewające centralną ciepłą wodę dla mieszkańców. Pompy ciepła zasilane są energią elektryczną z budynkowych instalacji fotowoltaicznych: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Times New Roman" panose="02020603050405020304" pitchFamily="18" charset="0"/>
              <a:buChar char="­"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oparciu o wyniki pracy pomp ciepła za II półrocze 2024 roku zaliczki od 1 lutego 2025 roku dla mieszkańców tego budynku na poczet podgrzewania ciepłej wody ustalono w wys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6,70 zł/m</a:t>
            </a:r>
            <a:r>
              <a:rPr lang="pl-PL" sz="24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ciepłej wody, przy przeciętnie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 zł/m</a:t>
            </a:r>
            <a:r>
              <a:rPr lang="pl-PL" sz="24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sz="2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ciepłej wody obowiązujących w sąsiednich budynkach.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endParaRPr lang="pl-PL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85A901-BC5D-016B-3F63-DFDB80F7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078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D0B72-A87B-4B3D-A6F4-5C242FECA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34E13B6-A430-1ECF-6CB9-8D13552D4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005553-3186-6924-90A2-2506B2724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ED629E-A8E2-0CE4-FEFB-CFB53E7F8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B0137C2-85FD-37E7-6897-29D1BB36B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0AE5BD-CFFE-5CBE-774B-DB917A8F4B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4A75553-0F7E-E951-1928-754424FF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5235EC-B417-AC7A-45D2-23684B6CF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3" y="193051"/>
            <a:ext cx="8270623" cy="6132120"/>
          </a:xfrm>
        </p:spPr>
        <p:txBody>
          <a:bodyPr anchor="ctr">
            <a:noAutofit/>
          </a:bodyPr>
          <a:lstStyle/>
          <a:p>
            <a:pPr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teraz trochę historii, teraźniejszość i zamierzenia na przyszłość. </a:t>
            </a:r>
            <a:br>
              <a:rPr lang="pl-PL" sz="20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Energia odnawialna w SM „Czyżyny” –  realizacja programu „SM Czyżyny – Słoneczna Energia” – Własna energia elektryczna i cieplna</a:t>
            </a:r>
            <a:endParaRPr lang="pl-PL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555">
              <a:lnSpc>
                <a:spcPct val="150000"/>
              </a:lnSpc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8163" lvl="0" indent="-538163">
              <a:lnSpc>
                <a:spcPct val="150000"/>
              </a:lnSpc>
              <a:buNone/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lphaUcPeriod"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CE7CDE-C48A-9FD3-8D04-EC2A6AD9C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E41DB230-30EF-94C2-0EA5-5233CD491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2038"/>
            <a:ext cx="4236481" cy="298200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3662467-44FD-83E6-2F6B-705BC170E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745" y="808046"/>
            <a:ext cx="3058656" cy="543600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9C40ED3F-7274-23B9-FFE5-1C2AB679E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925" y="2502387"/>
            <a:ext cx="4622446" cy="308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0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6472D3-06F1-54F5-738A-4F8C7171D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245" y="121921"/>
            <a:ext cx="6686491" cy="6122124"/>
          </a:xfrm>
        </p:spPr>
        <p:txBody>
          <a:bodyPr anchor="ctr">
            <a:normAutofit fontScale="40000" lnSpcReduction="20000"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oparciu o wynik pilotażowej instalacji fotowoltaicznej pracującej od grudnia </a:t>
            </a:r>
            <a:r>
              <a:rPr lang="pl-PL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roku w wysokim budynku nr </a:t>
            </a:r>
            <a:r>
              <a:rPr lang="pl-PL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 os. </a:t>
            </a:r>
            <a:b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Pułku Lotniczego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 latach 2021- 2022 przy współpracy </a:t>
            </a:r>
            <a:b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Radą Nadzorczą na dachach wszystkich pozostałych </a:t>
            </a:r>
            <a:b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40- wysokich budynków mieszkalnych oraz dachu pawilonu administracyjnego nr 1 w os. Dywizjonu 303 zamontowaliśmy </a:t>
            </a:r>
            <a:r>
              <a:rPr lang="pl-PL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 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instalacji fotowoltaicznych. W roku 2024 zamontowaliśmy </a:t>
            </a:r>
            <a:b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uruchomiliśmy kolejne </a:t>
            </a:r>
            <a:r>
              <a:rPr lang="pl-PL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instalacje fotowoltaiczne na pierwszym budynku niskim nr 5 w os. 2 Pułku Lotniczego wraz z dwoma pilotażowymi powietrznymi pompami ciepła do podgrzewania ciepłej wody użytkowej. Również w 2024 roku rozpoczęliśmy montaż kolejnych </a:t>
            </a:r>
            <a:r>
              <a:rPr lang="pl-PL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instalacji fotowoltaicznych na dachach pozostałych 15 budynkach niskich. Z tej grupy budynków w lutym 2025 roku uruchomiliśmy </a:t>
            </a:r>
            <a:r>
              <a:rPr lang="pl-PL" sz="4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l-PL" sz="4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kolejne instalacje fotowoltaiczne.</a:t>
            </a:r>
            <a:endParaRPr lang="pl-PL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CD0C541-6783-1F0B-E0EE-D026C9298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737" y="870344"/>
            <a:ext cx="5022072" cy="363600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144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735BF9-2111-B034-6A6F-609A1BEC7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346E6460-2D76-6AEC-8F14-42D25D345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4CC930B3-CFBB-C212-6CA3-7EEEFA40DB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9060FBE7-C6E6-3E2F-2B21-17AACAABA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9C4C757A-8AED-E905-AE29-55C7E29E4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7EB60DE-05C0-595F-15E9-6E5DC9C4F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0CE19DF-1378-5AB2-35D8-02DB3C762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2893D3-67BC-088D-0C08-53C2FE098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372686"/>
            <a:ext cx="11389361" cy="5986176"/>
          </a:xfrm>
        </p:spPr>
        <p:txBody>
          <a:bodyPr anchor="ctr">
            <a:normAutofit fontScale="25000" lnSpcReduction="20000"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"/>
            </a:pPr>
            <a:r>
              <a:rPr lang="pl-PL" sz="8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2019 roku</a:t>
            </a:r>
            <a:r>
              <a:rPr lang="pl-PL" sz="8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powstała pierwsza instalacja fotowoltaiczna tzw. pilotażowa na dachu budynku nr 7 </a:t>
            </a:r>
            <a:b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os. 2 Pułku Lotniczego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"/>
            </a:pPr>
            <a:r>
              <a:rPr lang="pl-PL" sz="8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2021 roku</a:t>
            </a:r>
            <a:r>
              <a:rPr lang="pl-PL" sz="8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zamontowaliśmy </a:t>
            </a: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instalacji na dachach </a:t>
            </a: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 budynków mieszkalnych wysokich </a:t>
            </a:r>
            <a:b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pawilonu nr 1 w os. Dywizjonu 303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w ramach I etapu programu „SM Czyżyny- Słoneczna Energia”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os. Dywizjonu 303 bud. nr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5,8,10,14,17,18,19,23,26,30,40,43,46,54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os. 2 Pułku Lotniczego bud. nr: 2,3,11,13,16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"/>
            </a:pPr>
            <a:r>
              <a:rPr lang="pl-PL" sz="8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roku 2022</a:t>
            </a:r>
            <a:r>
              <a:rPr lang="pl-PL" sz="8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zamontowaliśmy </a:t>
            </a: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instalacji na dachach pozostałych </a:t>
            </a: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wysokich budynków. </a:t>
            </a:r>
            <a:b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Wszystko w ramach II etapu programu „SM Czyżyny – Słoneczna Energia”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os. Dywizjonu 303 bud. nr: 6,7,9,11,27,28,36,37,39,41,51,52,53,55,56,57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Times New Roman" panose="02020603050405020304" pitchFamily="18" charset="0"/>
              <a:buChar char="­"/>
            </a:pPr>
            <a:r>
              <a:rPr lang="pl-PL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os. 2 Pułku Lotniczego bud. nr: 6,8,9,19,26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245BE3B-5922-D5CF-905E-F44F1C47A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100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A9070C-87A8-E1EB-49A5-C53D3DD29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373A001F-4E05-CEF9-7FE7-787506C0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0EDA0708-003C-350F-FE64-18E8BC79E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706F3362-707A-2A82-9C0F-18DDB4D89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C3277505-54AF-7514-8A4B-7D816F1A7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73302C-F25B-BB5C-7FE6-C3C9910A3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DC0AA07-A976-C85A-4F6B-11A7112DF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8C8AE8-F938-4288-6677-F0C5D502C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488" y="475583"/>
            <a:ext cx="11179675" cy="5843937"/>
          </a:xfrm>
        </p:spPr>
        <p:txBody>
          <a:bodyPr anchor="ctr">
            <a:normAutofit fontScale="40000" lnSpcReduction="20000"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Koszty realizacji pierwszych 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71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instalacji fotowoltaicznych o mocy 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678 </a:t>
            </a:r>
            <a:r>
              <a:rPr lang="pl-PL" sz="6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zrealizowanych w ramach 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pl-PL" sz="6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II etapu programu „SM Czyżyny – Słoneczna Energia”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wyniosły 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2.697,6 tys. zł.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Mieszkańcy ze środków funduszy remontowych nieruchomości ponieśli wydatki w wys.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mln 231,8 tys. zł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tj. 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45,7 %.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Pozostałe </a:t>
            </a: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54,3 %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tj. kwotę </a:t>
            </a:r>
            <a:b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mln 465,8 tys. zł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dołożyła spółdzielnia z dochodów z własnej działalności gospodarczej, głównie inwestycyjnej. </a:t>
            </a:r>
          </a:p>
          <a:p>
            <a:pPr marL="457200" algn="just">
              <a:lnSpc>
                <a:spcPct val="150000"/>
              </a:lnSpc>
              <a:buNone/>
            </a:pP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W okresie realizacji I </a:t>
            </a:r>
            <a:r>
              <a:rPr lang="pl-PL" sz="6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pl-PL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II etapu tego programu nie było zewnętrznej pomocy w jego dofinansowaniu.</a:t>
            </a:r>
            <a:endParaRPr lang="pl-PL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E83C4E-88C5-B61E-561C-48BA5B57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>
            <a:extLst>
              <a:ext uri="{FF2B5EF4-FFF2-40B4-BE49-F238E27FC236}">
                <a16:creationId xmlns:a16="http://schemas.microsoft.com/office/drawing/2014/main" id="{8F21E35B-766F-019D-CD9B-FE1511102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53" y="4464559"/>
            <a:ext cx="2011854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71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837C91-5A97-AB13-DB2A-196E4ADB4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B235C69-16DA-1FD2-5DF7-FCD1421A3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4C605C60-A9D8-FF2A-32A1-0CF701BFB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F06C7999-A2BB-B568-6E51-AB1D325AD4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D830AB2D-793B-C49C-A391-D19B71F7E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2650069-0A40-CDC0-41A7-7E59B935B6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06D77CF-6705-6F53-4B32-083F2CBCD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AB06C5-1BEC-57D1-A3FE-DA5A47C79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3"/>
            <a:ext cx="11011896" cy="5589931"/>
          </a:xfrm>
        </p:spPr>
        <p:txBody>
          <a:bodyPr anchor="ctr">
            <a:normAutofit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D1C43B-2DBC-3433-F5B1-E2F2D12FD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B9B52FE-BFC7-ED80-1AAF-551C68A4A973}"/>
              </a:ext>
            </a:extLst>
          </p:cNvPr>
          <p:cNvSpPr txBox="1"/>
          <p:nvPr/>
        </p:nvSpPr>
        <p:spPr>
          <a:xfrm>
            <a:off x="760048" y="739743"/>
            <a:ext cx="11011896" cy="569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Rozpoczęta w 2024 roku realizacja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etapu programu „SM Czyżyny – Słoneczna Energia”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w sumie montaż na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budynkach niskich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instalacji fotowoltaicznych o łącznej mocy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626,45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oraz w jednym przypadku w połączeniu z instalacjami fotowoltaicznymi, montaż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powietrznych pomp ciepła o mocy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KW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każda dla potrzeb podgrzewania ciepłej wody użytkowej zużywanej przez Mieszkańców.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W związku z nowymi przepisami na realizację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etapu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pozyskaliśmy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grantów bezzwrotnej dotacji z Banku Gospodarstwa Krajowego o wartości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mln 318 tys. zł na dofinansowanie 50 % wartości netto tego zadania.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"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38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D75DB-74BC-29C2-FDB2-4E8B066C9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DED2DDBE-FF77-13E2-94E8-B108985C7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3717BC58-F734-05D9-C644-2CEC81E6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14A7BC1B-F5EE-6352-F287-CF3815BABB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A0C704E9-1B47-F275-E3D8-BE5BCD0E5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FAB230-A28F-1D3C-5581-BADD617E1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001E7-9BC9-5DEE-B200-5274B5363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89F13A-9950-DEC3-5D80-963403F04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3"/>
            <a:ext cx="11011896" cy="5589931"/>
          </a:xfrm>
        </p:spPr>
        <p:txBody>
          <a:bodyPr anchor="ctr">
            <a:normAutofit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367445E-AC6E-CE63-4873-4F929748A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ACB0AF6-87F8-5DE6-26B6-037EE534BE22}"/>
              </a:ext>
            </a:extLst>
          </p:cNvPr>
          <p:cNvSpPr txBox="1"/>
          <p:nvPr/>
        </p:nvSpPr>
        <p:spPr>
          <a:xfrm>
            <a:off x="629193" y="406395"/>
            <a:ext cx="11011896" cy="6148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"/>
            </a:pPr>
            <a:r>
              <a:rPr lang="pl-PL" sz="20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roku 2024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ramach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etapu programu „SM Czyżyny - Słoneczna Energia”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zamontowaliśmy i uruchomiliśmy od lipca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instalacje fotowoltaiczne na niskim budynku nr 5 w os. 2 Pułku Lotniczego montując dodatkowo pilotażowo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powietrzne pompy ciepła dla potrzeb podgrzewania ciepłej wody użytkowej zużywanej przez mieszkańców budynku. Pompy powietrzne pracują w oparciu o prąd elektryczny produkowany przez instalacje fotowoltaiczne.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"/>
            </a:pPr>
            <a:r>
              <a:rPr lang="pl-PL" sz="20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roku 2024</a:t>
            </a:r>
            <a:r>
              <a:rPr lang="pl-PL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ramach realizacji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etapu programu ”SM Czyżyny - Słoneczna Energia” rozpoczęliśmy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montaż kolejnych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instalacji fotowoltaicznych na dachach wszystkich pozostałych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budynkach niskich, których uruchomienie planujemy w I-półroczu 2025 roku : </a:t>
            </a:r>
          </a:p>
          <a:p>
            <a:pPr marL="987425" lvl="0" algn="just">
              <a:lnSpc>
                <a:spcPct val="150000"/>
              </a:lnSpc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w os. 2 Pułku Lotniczego nr: 1d,10,12,15,18</a:t>
            </a:r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87425" lvl="0" algn="just">
              <a:lnSpc>
                <a:spcPct val="150000"/>
              </a:lnSpc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w os. Dywizjonu 303 nr: 12a,25,42,44,45,47,48,50,56d,64</a:t>
            </a:r>
          </a:p>
          <a:p>
            <a:pPr marL="457200">
              <a:lnSpc>
                <a:spcPct val="150000"/>
              </a:lnSpc>
              <a:spcAft>
                <a:spcPts val="800"/>
              </a:spcAft>
            </a:pPr>
            <a:r>
              <a:rPr lang="pl-PL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lutym 2025 z tej grupy budynków uruchomiono 2 instalacje fotowoltaiczne w jednym budynku nr 15 w os. 2 Pułku Lotniczego.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940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F1DA5E-0EC5-DDA0-C99E-9FB825B19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A682EAB4-35BA-9773-1335-583118CE7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AAA3854C-FEF7-A82A-BD86-743482830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9BFAFA9F-23E2-B966-6CED-542A1E2EE8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140056F9-6A93-8660-BDD9-9071F7A890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52CA48B-981B-CE44-A739-8918A16BD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998E23-29F1-173A-478B-B65AB2D97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031800-7CC9-A7D1-43DD-A8CDB0C18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3"/>
            <a:ext cx="11011896" cy="5589931"/>
          </a:xfrm>
        </p:spPr>
        <p:txBody>
          <a:bodyPr anchor="ctr">
            <a:normAutofit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1E72C0-49C9-8F21-471A-1BC3781BA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1E6DFD6-14EE-C5F1-BBB1-C4410FB0BC7E}"/>
              </a:ext>
            </a:extLst>
          </p:cNvPr>
          <p:cNvSpPr txBox="1"/>
          <p:nvPr/>
        </p:nvSpPr>
        <p:spPr>
          <a:xfrm>
            <a:off x="1071337" y="584104"/>
            <a:ext cx="10476229" cy="4035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 zakończeniu realizacji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etapu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programu „SM Czyżyny- Słoneczna Energia”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suma mocy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93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instalacji fotowoltaicznych na wszystkich spółdzielczych budynkach będzie wynosiła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1.304,5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planowanej rocznej produkcji energii elektrycznej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mln 266 tysięcy KWh o wartości rynkowej ok. 2 mln. zł.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Spowoduje to corocznie obniżenie o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mln 260 tys. kg emisji CO</a:t>
            </a:r>
            <a:r>
              <a:rPr lang="pl-PL" sz="2400" b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równoważnej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corocznemu nasadzeniu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2.255 drzew.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"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734D556-2DEF-5B9F-57BB-7A98B6284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753" y="3594181"/>
            <a:ext cx="5416847" cy="251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71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00ADAF-4973-0DA5-E679-FBC500F38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C618707-8E75-76BF-05A5-88DBE7B2E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1DE3C4F3-7C49-1286-D2BF-347DDDBA3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CD6AD426-AB9E-843D-FB65-50961C56BB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8798489D-5001-B617-E918-2734E0C92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B49DAFA-2292-450D-F345-91445E8F6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06BB025-0701-6754-1DD4-C9BF517F7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F5886B-C71C-222B-C8A3-53DD33FFB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3"/>
            <a:ext cx="11011896" cy="5589931"/>
          </a:xfrm>
        </p:spPr>
        <p:txBody>
          <a:bodyPr anchor="ctr">
            <a:normAutofit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80E9A79-976D-5D42-C09C-9EF4BD988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961E93C-1237-2119-7846-5E029D3D2769}"/>
              </a:ext>
            </a:extLst>
          </p:cNvPr>
          <p:cNvSpPr txBox="1"/>
          <p:nvPr/>
        </p:nvSpPr>
        <p:spPr>
          <a:xfrm>
            <a:off x="767517" y="641316"/>
            <a:ext cx="11119862" cy="4802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Przypominamy, że produkowana dzisiaj ze słońca energia elektryczna przez 75 instalacji fotowoltaicznych służy do oświetlenia klatek schodowych, części wspólnych budynku, funkcjonowania 150 dźwigów w 41 budynkach wysokich, w tym dodatkowo do zasilania wentylatorów w 3 wysokich budynkach. Służy także do zaspokojenia potrzeb na energię elektryczną administracji spółdzielni w pawilonie nr 1 w os. Dywizjonu 303. Energia elektryczna ze słońca jest też przeznaczana od lipca ubiegłego roku do podgrzewania ciepłej wody użytkowej zużywanej przez Mieszkańców pierwszego pilotażowego  budynku nr 5 w os.2 Pułku Lotniczego, a od lutego 2025 roku nadwyżka wyprodukowanej energii w pierwszym budynku nr 15 w os. 2 Pułku Lotniczego jest odsprzedawana do Tauron S.A. w formule „prosumenta lokatorskiego”.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234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66DCD-6686-6DAC-16D6-5BC4E7461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0E07537D-FB14-6502-3507-015DB6381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EC3D3D98-B47F-F93D-FF83-5EB70EE0E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9D2CC591-6F6A-F570-113F-92EEA87E1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0AA67743-2664-CAEE-DD18-E476453B2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30F465-2EDA-2996-A355-98EEE538E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5C3F490-A6DE-350A-F3E0-B0CD349DB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925C7E-783C-FB33-4FC4-4B8236FFB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606" y="-2273138"/>
            <a:ext cx="11011896" cy="5589931"/>
          </a:xfrm>
        </p:spPr>
        <p:txBody>
          <a:bodyPr anchor="ctr">
            <a:normAutofit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592736-68E4-45B8-7948-1A6A11667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E8DEA3-7886-8CA1-F22A-6A93555E98F9}"/>
              </a:ext>
            </a:extLst>
          </p:cNvPr>
          <p:cNvSpPr txBox="1"/>
          <p:nvPr/>
        </p:nvSpPr>
        <p:spPr>
          <a:xfrm>
            <a:off x="731524" y="239897"/>
            <a:ext cx="5625796" cy="4300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Szczegółowe informacje dotyczące efektów pracy instalacji fotowoltaicznych w budynkach, na których zostały zainstalowane przedstawiliśmy Mieszkańcom w miesiącu lipcu 2024 roku w przesyłanych corocznie informacjach o wynikach finansowych i efektach prac remontowo- modernizacyjnych ich budynku, w tym wypadku za rok 2023.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71E6BDA-C3BA-FF08-A4F4-072678C6E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411" y="613953"/>
            <a:ext cx="5472000" cy="307413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0E02C13-3C36-A007-5AA7-A0DD14627C03}"/>
              </a:ext>
            </a:extLst>
          </p:cNvPr>
          <p:cNvSpPr txBox="1"/>
          <p:nvPr/>
        </p:nvSpPr>
        <p:spPr>
          <a:xfrm>
            <a:off x="814338" y="4173656"/>
            <a:ext cx="11085963" cy="14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 kolejnych efektach w produkcji energii elektrycznej ze słońca za rok 2024 poinformujemy Mieszkańców na przełomie lipca/ sierpnia br. w rocznych informacjach sporządzanych dla poszczególnych budynków.</a:t>
            </a:r>
          </a:p>
        </p:txBody>
      </p:sp>
    </p:spTree>
    <p:extLst>
      <p:ext uri="{BB962C8B-B14F-4D97-AF65-F5344CB8AC3E}">
        <p14:creationId xmlns:p14="http://schemas.microsoft.com/office/powerpoint/2010/main" val="3967185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505C72-AC95-83C5-7E43-6D9867036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FA7710E-0B2C-E5E3-71B9-C66E15484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56CE5746-B5FF-B6A8-2FA0-75478333C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EE8C9B61-E6A9-3ADD-BAA6-81269EBAE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3913B3BE-34CB-F4CA-A50A-FFBC902EEF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819717-9667-D488-CF02-DCFFCA0EC1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A035AB0-A442-9CE0-B2E4-4C5BA2008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426A42-0526-3876-5ED4-123916DDE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18" y="613955"/>
            <a:ext cx="11155849" cy="5715720"/>
          </a:xfrm>
        </p:spPr>
        <p:txBody>
          <a:bodyPr anchor="ctr">
            <a:normAutofit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DE1581-1D38-1FE3-511F-9AD54F011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7F6193C-47C5-E94A-BA7D-B2184EB6D6B6}"/>
              </a:ext>
            </a:extLst>
          </p:cNvPr>
          <p:cNvSpPr txBox="1"/>
          <p:nvPr/>
        </p:nvSpPr>
        <p:spPr>
          <a:xfrm>
            <a:off x="838200" y="1948047"/>
            <a:ext cx="747268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</a:t>
            </a:r>
          </a:p>
          <a:p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endParaRPr lang="pl-PL" sz="28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BF03F65-5C8E-C8D4-8EAF-4164CDAE1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469" y="241903"/>
            <a:ext cx="3595694" cy="60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73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6BE0F-9CBF-92B1-39AB-38B7B5F10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B9C66B0-477D-3708-B326-6DBF9C410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89CAB9C2-C420-139D-DFB4-E0FB6225D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AD9D07BE-DE71-2E75-6187-6B3D7A5BE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7774E13C-6152-CD6C-2B04-EDD889A7B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A3A6089-1297-F79B-09F0-0EDC659120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03EA8AD-1E99-5BA5-B9D2-BB28CDA32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737EA7-876C-4D39-A1EE-A3E450368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3"/>
            <a:ext cx="11011896" cy="5589931"/>
          </a:xfrm>
        </p:spPr>
        <p:txBody>
          <a:bodyPr anchor="ctr">
            <a:normAutofit/>
          </a:bodyPr>
          <a:lstStyle/>
          <a:p>
            <a:pPr marL="457200" algn="just">
              <a:lnSpc>
                <a:spcPct val="150000"/>
              </a:lnSpc>
              <a:buNone/>
            </a:pPr>
            <a:r>
              <a:rPr lang="pl-PL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2FAFEC-5B72-B5D1-3CB0-F634887CB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16A25A5-2420-AAAA-2035-A306F96B4A96}"/>
              </a:ext>
            </a:extLst>
          </p:cNvPr>
          <p:cNvSpPr txBox="1"/>
          <p:nvPr/>
        </p:nvSpPr>
        <p:spPr>
          <a:xfrm>
            <a:off x="875484" y="613954"/>
            <a:ext cx="11011895" cy="4197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Jednym z bardzo ważnych kolejnych przedsięwzięć realizowanych w ramach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programu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„SM Czyżyny – Słoneczna Energia”,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 początek w budynkach niskich,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jest wykorzystanie energii elektrycznej, pozyskiwanej za pośrednictwem paneli fotowoltaicznych ze słońca do zasilania powietrznych pomp ciepła, które podgrzewają ciepłą wodę użytkową na potrzeby Mieszkańców.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Podstawowym, więc celem jest produkcja własnej zielonej energii elektrycznej do podgrzewania ciepłej wody, a w konsekwencji minimalizacja obciążeń mieszkańców z tego tytułu. Kolejnym celem jest wkład w ochronę naszego naturalnego środowiska, poprzez ograniczanie emisji dwutlenku węgla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zanieczyszczeń powstających przy tradycyjnej produkcji energii cieplnej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np. z węgla.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012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C4059-44CF-FB4E-71C7-42F97D37F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E5833A34-8D84-9B90-8F05-0B4D3AEE6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FA0607DB-8D39-C2F4-A921-EC2A53572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2FBE4761-E35D-EBB4-045B-8F5CEAF295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29E89692-FADE-EF31-A9CC-FE024E90B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3B2369-FE6C-9499-6EB9-0A0A0C98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0B9E9-8EB5-CCB3-0380-13BD650E1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68CCED3-9B56-0118-1319-4F0AAFC94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66" y="452121"/>
            <a:ext cx="10907487" cy="45719"/>
          </a:xfrm>
        </p:spPr>
        <p:txBody>
          <a:bodyPr anchor="ctr"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1A9970-C419-16BC-333F-7408CEE4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210068"/>
            <a:ext cx="5555634" cy="443133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Wykorzystując dzisiejszą technologię, możliwe dofinansowanie zewnętrzne w formie grantów do 50 % wartości netto zadania oraz zaangażowanie spółdzielni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zrealizowaliśmy to zadanie w formie pilotażu w jednym z najstarszych - niskich budynków w naszej spółdzielni tj. w budynku nr 5 w os. 2 Pułku Lotniczego.</a:t>
            </a: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22F00F-3682-79E5-D09F-276EAEE7C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8F26DE77-DD5D-4773-1350-9C18BFE97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543" y="949961"/>
            <a:ext cx="5528240" cy="40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70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913358-09B9-495E-2F06-AA999C362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C6BBECAE-D3BF-C376-B964-00B63F7BE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8FBE8422-32A0-473F-5C35-AD5ADC4FA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0A44FB41-2EEF-917E-F981-5CE0B3273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D3133311-588D-68F2-A9F8-DB12EB2619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96AACB5-70AA-CCCD-847A-11680A72E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551B3B8-8422-F6D1-50AF-0B056C044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EDC740-9650-7943-DCD7-E28CCD8C3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A9500FD-6BA0-0E7F-9D1D-2837F2BA7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141EEFE-5B3F-EB52-7DD4-CAD38C951544}"/>
              </a:ext>
            </a:extLst>
          </p:cNvPr>
          <p:cNvSpPr txBox="1"/>
          <p:nvPr/>
        </p:nvSpPr>
        <p:spPr>
          <a:xfrm>
            <a:off x="640078" y="520276"/>
            <a:ext cx="11183327" cy="3838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lipcu 2024 roku zostały ukończone prace montażowe oraz uruchomione zostały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dwie instalacje fotowoltaiczne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dachu budynku nr 5 w os. 2 Pułku Lotniczego o mocy 19,8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każda, czyli w sumie </a:t>
            </a:r>
            <a:b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mocy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39,6 </a:t>
            </a:r>
            <a:r>
              <a:rPr lang="pl-PL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sąsiedztwie budynku zostały postawione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dwie powietrzne pompy ciepła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mocy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kW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każda, które korzystając z energii elektrycznej produkowanej przez instalacje fotowoltaiczne dostarczają energię cieplną do dwóch węzłów cieplnych, które podgrzewają ciepłą wodę użytkową dla indywidualnych potrzeb Mieszkańców.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Ważną informacją w tym przedsięwzięciu jest to, że 1 kilowat energii elektrycznej ze słońca zostaje zamieniony w powietrznej pompie ciepła przeciętnie na 3 kilowaty energii cieplnej.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24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B071E0-A2AF-8E5F-5889-0E73FC98D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62526D52-AA3D-E48C-CADB-908D86749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9EBD4B44-BA3E-B023-F9DB-4B8E1C7AF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F0F6EA4A-50A9-BBF1-0610-6BAC159CE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017728CC-E1F1-B1EE-6FD9-14993FD84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6F8F3A1-DA47-B134-98AE-F9C31D83A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0C40F-0060-7FCD-5A47-747FF64C7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C4034DB-FD58-EE39-02EB-CE9AB6F65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66" y="452121"/>
            <a:ext cx="10907487" cy="45719"/>
          </a:xfrm>
        </p:spPr>
        <p:txBody>
          <a:bodyPr anchor="ctr"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F46FE5-E366-977F-17B4-A07B34136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F74B58-EF8F-8C0A-8670-5ED6B7B24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D49CDC6-28D8-49FA-5805-3CF56CE77E56}"/>
              </a:ext>
            </a:extLst>
          </p:cNvPr>
          <p:cNvSpPr txBox="1"/>
          <p:nvPr/>
        </p:nvSpPr>
        <p:spPr>
          <a:xfrm>
            <a:off x="731525" y="1237584"/>
            <a:ext cx="11101191" cy="3459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Wyprodukowana energia przez instalacje fotowoltaiczne tego budynku zasila też oświetlenie klatek schodowych, korytarzy piwnicznych oraz pozostałe oświetlenie części wspólnych budynku.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szczególnych przypadkach,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sytuacji wystąpienia braku energii elektrycznej </a:t>
            </a:r>
            <a:b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instalacji fotowoltaicznych, zapewnione jest pełne bezpieczeństwo dostawy ciepłej wody do mieszkań poprzez podgrzewanie ciepłej wody przez MPEC S.A.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19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A3AA7-1A3A-4428-6501-6CB1525AC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F442505D-E5CD-5AC3-C8A1-2BB598F2A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A7494B80-A752-CC24-B391-C449755C4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C887A8C8-EC56-08CA-B23C-57495E43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71CE914A-AF9B-D329-2E3C-C59C088C9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A1E8DBC-6B04-9B95-36E2-61C70A13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DE6E3F7-60EA-071D-AC42-9206B4474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4D76AAC-5693-3EFE-4D3B-5D4B7777C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66" y="452121"/>
            <a:ext cx="10907487" cy="45719"/>
          </a:xfrm>
        </p:spPr>
        <p:txBody>
          <a:bodyPr anchor="ctr"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1E388D-0FF8-1FCB-3A9A-AE7366319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0C0524-9AB3-DA4F-14FB-1E548566F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4DBD0F8-3710-A6C8-D559-77D1A4BB5332}"/>
              </a:ext>
            </a:extLst>
          </p:cNvPr>
          <p:cNvSpPr txBox="1"/>
          <p:nvPr/>
        </p:nvSpPr>
        <p:spPr>
          <a:xfrm>
            <a:off x="803504" y="1111794"/>
            <a:ext cx="11120659" cy="5154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Realizacja tego przedsięwzięcia w tym budynku odbywa się przy współpracy </a:t>
            </a:r>
            <a:b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Bankiem Gospodarstwa Krajowego, z którym zawarliśmy Umowę na współfinansowanie </a:t>
            </a:r>
            <a:b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postaci grantu ( kwoty bezzwrotnej ) do wysokości 50 % wartości netto tego przedsięwzięcia.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Zgodnie z zawartą z Bankiem Gospodarstwa Krajowego Umową po wypłacie przez Bank grantu w III kwartale br. przedstawimy mieszkańcom budynku nr 5 w os. 2 Pułku Lotniczego szczegółowe rozliczenie. </a:t>
            </a: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podobnych zasadach będą rozliczane po realizacji montaże instalacji fotowoltaicznych na pozostałych 15 budynkach niskich: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Times New Roman" panose="02020603050405020304" pitchFamily="18" charset="0"/>
              <a:buChar char="­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os. 2 Pułku Lotniczego nr: 1d,10,12,15,18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Times New Roman" panose="02020603050405020304" pitchFamily="18" charset="0"/>
              <a:buChar char="­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os. Dywizjonu 303 nr:12a,25,42,44,45,47,48,50,56d,64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534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9D1CCB-8048-7ABF-7492-DD6FE36A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1BC4A1D1-1A06-FD82-E742-D08242BC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538A0E73-1BBA-2FA9-B40B-DF2C892D4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7A070B6F-887F-8224-B071-EE8A42A7C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CFDD1CB1-7935-6DD0-0014-B8F3F9CC75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01D66A2-ED9D-BECB-01EF-B925DA0EC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8BB04EF-92E9-23D8-D27C-1E88CA415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CD6305C-910C-8C70-7F07-3D631647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66" y="452121"/>
            <a:ext cx="10907487" cy="45719"/>
          </a:xfrm>
        </p:spPr>
        <p:txBody>
          <a:bodyPr anchor="ctr"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ADAD9A-B311-1CC1-2098-36F471FEC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F67F860-665F-2181-20CB-340CD49B1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29B14BF-6CE1-AB42-19E2-3B1DD4AE351D}"/>
              </a:ext>
            </a:extLst>
          </p:cNvPr>
          <p:cNvSpPr txBox="1"/>
          <p:nvPr/>
        </p:nvSpPr>
        <p:spPr>
          <a:xfrm>
            <a:off x="803504" y="1111794"/>
            <a:ext cx="11120659" cy="4672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związku z obiecującymi wynikami podgrzewania ciepłej wody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użytkowej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dla mieszkańców w bud. nr 5 w os. 2 Pułku Lotniczego przez powietrzne pompy ciepła zasilane energią z instalacji fotowoltaicznych podjęliśmy decyzję o montażu powietrznych pomp ciepła we wszystkich wyżej wymienionych 15 budynkach niskich, na których zamontowano już instalacje fotowoltaiczne i obecnie trwa ich uruchamianie przy współpracy z Tauron S.A.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290AFF3-974D-9852-B225-E9C435E56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673" y="4278333"/>
            <a:ext cx="2011854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75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187B75-4539-4751-4406-E562E6F89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3B5CA1BB-0141-C528-1561-E1C009AE1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08DD7FF5-1EFF-89B2-1FF6-F125D4182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1BC273D5-14ED-EAF5-BC4B-CC20E03849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20F0FE2F-DDCE-715F-5C24-4F77A43BE7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747ED4-E9E4-27B1-E86B-66D68CE95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6ED6E8B-B43D-061D-CED5-8438C07E8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1AE25DE-2E26-55A4-BB09-906611C0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66" y="452121"/>
            <a:ext cx="10907487" cy="45719"/>
          </a:xfrm>
        </p:spPr>
        <p:txBody>
          <a:bodyPr anchor="ctr"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10B19D-0E46-45DC-1404-9EFD61AE1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A90723-8438-03EA-620E-ACB9D4155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7282CF3-FC40-31A3-6010-8C2E758EB5A4}"/>
              </a:ext>
            </a:extLst>
          </p:cNvPr>
          <p:cNvSpPr txBox="1"/>
          <p:nvPr/>
        </p:nvSpPr>
        <p:spPr>
          <a:xfrm>
            <a:off x="803504" y="1111794"/>
            <a:ext cx="11120659" cy="4774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Ogłoszenie o przetargu na montaż i sukcesywne uruchamianie powietrznych pomp ciepła w 15 budynkach niskich, przy współpracy, w tym przypadku z MPEC S.A. nastąpi po pozyskaniu grantów z Banku Gospodarstwa Krajowego do wysokości 50 % planowanych nakładów oddzielnie dla każdego budynku.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Stosowne wnioski wraz z dokumentacją techniczno-finansową są aktualnie składane w Banku Gospodarstwa Krajowego.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D3C74F-F65D-3479-60E6-B03552D55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593" y="4539456"/>
            <a:ext cx="2011854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707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EE11BE-9EF3-3DE1-C938-CE2F25F29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6A2BBC90-2AA1-80E8-6428-4D91BE3B5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5EAB4A3E-2539-8C12-9572-4813CAF57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4AD6E5AE-8231-7B67-9A95-EDD931365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BA83D9E3-165E-E5F3-5207-5269F747B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BC721D-03B1-9722-C099-75129C481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E141FC8-3A0F-4765-BE42-C7F59A3BF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43C9C5B-C3D4-5501-AF73-1AFD7CC07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66" y="452121"/>
            <a:ext cx="10907487" cy="45719"/>
          </a:xfrm>
        </p:spPr>
        <p:txBody>
          <a:bodyPr anchor="ctr"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6BEE57-6A19-29FC-AC6F-ACF512123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847884-84DA-BA1B-33E0-ED46B2755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DDA3A6B-D0D4-EBB6-4CC3-28108467010C}"/>
              </a:ext>
            </a:extLst>
          </p:cNvPr>
          <p:cNvSpPr txBox="1"/>
          <p:nvPr/>
        </p:nvSpPr>
        <p:spPr>
          <a:xfrm>
            <a:off x="803504" y="1111794"/>
            <a:ext cx="11120659" cy="4015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Równolegle przygotowujemy wprowadzenie tych rozwiązań w budynkach wysokich, czyli zamierzamy również podgrzewać ciepłą wodę dla mieszkańców w oparciu </a:t>
            </a:r>
            <a:b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powietrzne pompy ciepła pracujące na własnej energii elektrycznej ze słońca </a:t>
            </a:r>
            <a:b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rozbudowanych instalacji fotowoltaicznych na tych budynkach, uzupełnianych tam gdzie to możliwe i ekonomicznie uzasadnione także instalacjami wiatrakowymi produkującymi energię elektryczną z wiatru.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66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C3ECD6-B465-3D80-A599-0A3701ABC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A6E58B1C-4611-FC0D-9D97-F523997AB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06908055-4EAF-5373-F3C7-BA1BF08EC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1049E606-2739-3906-9A66-852E07DAA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AEDD52C0-E641-8153-32E6-D0F85C729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AADE27-ED6E-F798-1080-E62356EFC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B3A255F-4EA3-914B-FB63-AA9363194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8323FB5-AE7F-1330-13BB-A5FFB018C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66" y="452121"/>
            <a:ext cx="10907487" cy="45719"/>
          </a:xfrm>
        </p:spPr>
        <p:txBody>
          <a:bodyPr anchor="ctr"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PODGRZEWANIE CIEPŁEJ WODY UŻYTKOWEJ ENERGIĄ ZE SŁOŃCA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TO JUŻ SIĘ DZIEJE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442CD4-BCE2-6007-C74A-2FDBAACC4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1F857D-A32B-6460-33A8-FD4D7B513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8178C28-3710-53C8-3AD3-FCE70DE84001}"/>
              </a:ext>
            </a:extLst>
          </p:cNvPr>
          <p:cNvSpPr txBox="1"/>
          <p:nvPr/>
        </p:nvSpPr>
        <p:spPr>
          <a:xfrm>
            <a:off x="803504" y="1111794"/>
            <a:ext cx="11120659" cy="4672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Obiecujące wyniki pilotażu podgrzewania ciepłej wody użytkowej w II półroczu 2024 roku w pierwszym okresie po uruchomieniu spowodowały, że służby finansowe spółdzielni mogły ustalić dla mieszkańców budynku nr 5 w os. 2 Pułku Lotniczego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 </a:t>
            </a:r>
            <a:b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lutego 2025 roku obniżoną zaliczkę 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poczet kosztów podgrzewania ciepłej wody użytkowej w wysokości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6,70 zł/ m </a:t>
            </a:r>
            <a:r>
              <a:rPr lang="pl-PL" sz="24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sąsiednich budynkach, przy podgrzewaniu wody wyłącznie przez MPEC S.A. zaliczki te wynoszą od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25,31 zł/m</a:t>
            </a:r>
            <a:r>
              <a:rPr lang="pl-PL" sz="24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29,41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zł/m</a:t>
            </a:r>
            <a:r>
              <a:rPr lang="pl-PL" sz="2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989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EC058-959E-C362-6906-8D528BC26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F9536DCC-B83F-9C07-281B-51FEA5EC8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E50B8050-D31B-6BE7-B19E-245CE0CEC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2CF0C60F-6B31-B0F7-6D46-4067BC7CA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CA231903-F14E-D964-D47B-CDD5768AE3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099A24-423D-B402-1A73-5826C5CA07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77DC8D6-3665-3007-E6E8-05A0DA9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09F37C-F8D4-369C-0FAB-9D2C0E13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430" y="1216597"/>
            <a:ext cx="5046551" cy="3195262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92075" algn="l"/>
              </a:tabLst>
            </a:pPr>
            <a:r>
              <a:rPr lang="pl-PL" sz="24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FOTOWOLTAIKA BALKONOWA PROGRAM |</a:t>
            </a:r>
            <a:br>
              <a:rPr lang="pl-PL" sz="24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„SM CZYŻYNY – </a:t>
            </a:r>
            <a:br>
              <a:rPr lang="pl-PL" sz="24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MÓJ WŁASNY PRĄD”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6DF26E5-B6AB-D92D-8B17-EA9F2283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az 6">
            <a:extLst>
              <a:ext uri="{FF2B5EF4-FFF2-40B4-BE49-F238E27FC236}">
                <a16:creationId xmlns:a16="http://schemas.microsoft.com/office/drawing/2014/main" id="{B3D84B84-258B-AAFC-872E-B51792CFC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1" y="177533"/>
            <a:ext cx="6096014" cy="284531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0904723-E83C-194B-A722-78997C181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906" y="3122024"/>
            <a:ext cx="6238254" cy="315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84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0F5818-9099-8A46-7C19-3C2F43170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C2ABBC97-563D-0DE0-0AA6-F9AB8A5BA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221E9D58-AF42-D0D6-A717-597895DC2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7816559D-DBF8-3480-2802-6352230E1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2306FF6F-877E-DEDB-CDF6-099E8C159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5FFC5C-8711-EF16-0703-BEE08083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3B482CF-DE9B-74D4-83F1-38D04AA31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1C953E-3F63-A048-B9B6-ABA8691EB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0D68F2-16F8-47B7-6564-BFA49D9D9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D083CB9-1060-B704-092E-46D137BC6B95}"/>
              </a:ext>
            </a:extLst>
          </p:cNvPr>
          <p:cNvSpPr txBox="1"/>
          <p:nvPr/>
        </p:nvSpPr>
        <p:spPr>
          <a:xfrm>
            <a:off x="914401" y="693472"/>
            <a:ext cx="11009762" cy="456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W ubiegłorocznym Informatorze naszej spółdzielni pisaliśmy, że oprócz realizacji programu „SM Czyżyny – Słoneczna energia” polegającego na produkcji prądu elektrycznego z instalacji OZE, w tym z </a:t>
            </a:r>
            <a:r>
              <a:rPr lang="pl-PL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fotowoltaiki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produkcji energii cieplnej na początek do podgrzania ciepłej wody użytkowej, chcielibyśmy zachęcić naszych Mieszkańców do produkcji własnej energii elektrycznej na potrzeby gospodarstwa domowego za pomocą </a:t>
            </a:r>
            <a:r>
              <a:rPr lang="pl-PL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fotowoltaiki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balkonowej.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Przygotowywany nowy program dla zainteresowanych Mieszkańców nazwaliśmy „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 Czyżyny – Mój własny prąd”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320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1D5B08-311D-C6CF-26B7-CC066358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F55977D7-D77E-E776-CC07-D3A69F19D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9829B116-1718-3AF8-F494-B9B6E8679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983BEC1C-2EC7-42BB-FA6C-7795B42EC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5D0B9B36-1E20-356F-5DDC-5A5FE01FE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9E942-856B-4601-602C-9DDC7FC84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AA499-37E4-BC52-BBC4-7DA2365F2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5BB4E6-1B72-DA07-05C5-2C87C46E6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B408A2F-52E6-7BF3-3A86-E60DB6EE7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1397512-C10E-5296-2CDD-1A2113BE040B}"/>
              </a:ext>
            </a:extLst>
          </p:cNvPr>
          <p:cNvSpPr txBox="1"/>
          <p:nvPr/>
        </p:nvSpPr>
        <p:spPr>
          <a:xfrm>
            <a:off x="731525" y="592587"/>
            <a:ext cx="11155853" cy="4300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Aby sporządzić dla Mieszkańców informacje techniczno- ekonomiczne przeprowadziliśmy stosowne analizy. Informacje płynące z tych analiz są następujące: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pl-PL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l-PL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każdym z </a:t>
            </a:r>
            <a:r>
              <a:rPr lang="pl-PL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57</a:t>
            </a:r>
            <a:r>
              <a:rPr lang="pl-PL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budynków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elewacjach południowych, wschodnich i zachodnich istnieją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indywidualne warunki dostępu do światła słonecznego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 trakcie dnia, miesiąca,  roku.</a:t>
            </a:r>
          </a:p>
          <a:p>
            <a:pPr lvl="0" algn="just">
              <a:lnSpc>
                <a:spcPct val="150000"/>
              </a:lnSpc>
            </a:pPr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pl-PL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l-PL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Praktycznie w przypadku każdego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budynku na elewacjach południowych, wschodnich, czy zachodnich duża część mieszkań parterowych oraz kolejnych pięter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jest zacieniona przez zieleń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 zdecydowanie ogranicza efektywność balkonowych instalacji fotowoltaicznych.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109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3E7472-5ED1-804E-764E-3E35010BD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4D25D343-7265-C44C-CA9A-A400D4AD2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9ED1B104-F619-068F-776C-B7BDC7E22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2477A953-8033-9D5F-1B39-BC0DAFFB00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CCFF503D-F343-8499-33E0-13E2703FD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660A912-5971-0682-15EC-87D5C7B496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BF95860-2936-6389-C700-E7F80EEC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77E1F0-918E-B81F-D0BD-42CE9EA37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4D6B4F-3590-603B-0754-E8716A0C2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D1EF069-E373-006B-70C4-F9D17FBA6479}"/>
              </a:ext>
            </a:extLst>
          </p:cNvPr>
          <p:cNvSpPr txBox="1"/>
          <p:nvPr/>
        </p:nvSpPr>
        <p:spPr>
          <a:xfrm>
            <a:off x="640079" y="739745"/>
            <a:ext cx="11284084" cy="6046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l-PL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Wg opinii służb technicznych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spółdzielni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najsłabszym ogniwem tego przedsięwzięcia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jest bezpieczna możliwość dociążenia konstrukcji balkonowej montażem paneli fotowoltaicznych oraz aktualny stan techniczny konstrukcji balkonowej. W każdym budynku o różnych technologiach ich budowy należy ustalić indywidualne możliwości montażu na balkonach zestawów fotowoltaicznych.</a:t>
            </a:r>
            <a:endParaRPr lang="pl-PL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Na balkonach, gdzie istnieją dobre warunki nasłonecznienia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 zależności od budynku, czy konstrukcji balkonu projektant proponuje umieścić zestawy: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50938" lvl="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paneli fotowoltaicznych o mocy 450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każdy - czyli rocznej produkcji ok. 900 KWh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indent="-269875" algn="just">
              <a:lnSpc>
                <a:spcPct val="150000"/>
              </a:lnSpc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lub	</a:t>
            </a:r>
          </a:p>
          <a:p>
            <a:pPr marL="97345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paneli fotowoltaicznych o mocy 550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każdy – czyli rocznej produkcji ok. 1100  KWh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indent="-269875" algn="just">
              <a:lnSpc>
                <a:spcPct val="150000"/>
              </a:lnSpc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lub	</a:t>
            </a:r>
          </a:p>
          <a:p>
            <a:pPr marL="97345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panelu fotowoltaicznego o mocy 720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czyli rocznej produkcji ok. 720   KWh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7854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BB0CDB-26C4-014C-6844-8F86476F8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43E050B-24E4-E5F0-37DF-5EEA5452E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7F8E6239-7879-C256-498F-198B44868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A32F92F6-AEB7-4C68-79E4-A327680EB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F2160584-C169-E07A-57E7-B5AE16064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6E7F16D-9491-595C-72B0-7109ADF9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A14E659-297B-C7C6-C116-F1808C4AF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ED2AFD-5730-0025-B2E7-94BAFDEA4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755B8B-101C-3483-D974-411B5E427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D49C68-41F2-D0C4-9AAA-F583899196EF}"/>
              </a:ext>
            </a:extLst>
          </p:cNvPr>
          <p:cNvSpPr txBox="1"/>
          <p:nvPr/>
        </p:nvSpPr>
        <p:spPr>
          <a:xfrm>
            <a:off x="640079" y="739745"/>
            <a:ext cx="11284084" cy="3573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6088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Wg zmienionych obowiązujących przepisów państwowych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dla indywidualnych zestawów fotowoltaicznych mieszkańców o mocy do 2000 </a:t>
            </a:r>
            <a:r>
              <a:rPr lang="pl-PL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patrz pkt. 4)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nie ma dofinansowania.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61950" indent="-361950"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Wymienione  w pkt. 4 zestawy fotowoltaiczne mieszczą się w przedziale od 720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1100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więc dofinansowania nie ma.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Przy przeciętnym rocznym zużyciu energii elektrycznej </a:t>
            </a:r>
            <a:b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statystycznym mieszkaniu ok. 2000 KWh, instalacja fotowoltaiczna wyprodukowałaby maksymalnie od 36 % do 55 % potrzebnej energii elektrycznej.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4775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F7605B-E470-E65F-F440-64282A0CD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E669FE12-E445-E72B-F88F-321A9C889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D9F840BD-D318-EE43-2B05-F5C97A262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4E406792-CFB7-5918-6FFD-DF2EC6687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9F955DD4-B225-585A-87D9-C70DA861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6CAF6F-E40F-4F57-F4F0-63ED29EA9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1DDC065-102C-E9A6-77C7-9E7BADC9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A808D59-8B43-D7E7-7752-982DEB45A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70" y="121731"/>
            <a:ext cx="11130327" cy="45000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b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FOTOWOLTAIKA BALKONOWA PROGRAM „SM CZYŻYNY – MÓJ WŁASNY PRĄD”</a:t>
            </a:r>
            <a:endParaRPr lang="pl-PL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EE07BD-5E0C-9D56-01EA-25EFB7A3B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B99B37E-C622-1AE8-8AC0-D85D2B36B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68E7F37-FE04-6137-A7D2-5B13344323CC}"/>
              </a:ext>
            </a:extLst>
          </p:cNvPr>
          <p:cNvSpPr txBox="1"/>
          <p:nvPr/>
        </p:nvSpPr>
        <p:spPr>
          <a:xfrm>
            <a:off x="640079" y="739744"/>
            <a:ext cx="11130327" cy="3481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Szacunkowy koszt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zestawu fotowoltaicznego wraz z montażem w zależności </a:t>
            </a:r>
            <a:b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 mocy ( patrz pkt. 4) to kwoty w przedziale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 3.600 zł do 3.960 zł brutto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Kalkulacja nie uwzględnia ewentualnego dodatkowego zakotwienia paneli w konstrukcji budynku.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713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297858-A7DC-57FC-B2BC-6072F69D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37C7856B-F3E1-B325-5520-6245C3A59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14285EA0-FD37-429E-D485-F15A0368B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21972B31-D054-884D-435F-37B792A2C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8ED3BC29-828F-D90E-553B-C2C2F512D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DCBAFA-E373-6D12-752F-6C550B544F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22FA28E-7BFD-569F-021D-96FB8D53B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C4B027D-F29B-F298-4ED3-4413A5DD3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70" y="121731"/>
            <a:ext cx="11130327" cy="45000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000" b="1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FOTOWOLTAIKA BALKONOWA PROGRAM „SM CZYŻYNY – MÓJ WŁASNY PRĄD”</a:t>
            </a:r>
            <a:endParaRPr lang="pl-PL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D8E1EF-0802-7B19-A7D1-B72DACF3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AD22B7-AFF1-984B-0FDD-B86B47FFC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98A8F30-238E-C438-9F0D-BA271970B6B9}"/>
              </a:ext>
            </a:extLst>
          </p:cNvPr>
          <p:cNvSpPr txBox="1"/>
          <p:nvPr/>
        </p:nvSpPr>
        <p:spPr>
          <a:xfrm>
            <a:off x="640079" y="739744"/>
            <a:ext cx="11130327" cy="6343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WNIOSEK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Biorąc pod uwagę powyższe oraz indywidualne roczne zużycie energii elektrycznej w gospodarstwach domowych, a także możliwości finansowe naszych Mieszkańców, przygotujemy dla zainteresowanych mieszkańców indywidualną ocenę technicznych możliwości montażu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fotowoltaiki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 ich balkonie oraz efektywność tego przedsięwzięcia.</a:t>
            </a:r>
            <a:endParaRPr lang="pl-PL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buNone/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Wnioski w tej sprawie można składać e-</a:t>
            </a:r>
            <a:r>
              <a:rPr lang="pl-PL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meilem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sz="2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dziennik@smczyzyny.pl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który dostępny jest na stronie </a:t>
            </a:r>
            <a:r>
              <a:rPr lang="pl-PL" sz="2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www.smczyzyny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 zakładce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DRUKI DO POBRANIA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50000"/>
              </a:lnSpc>
              <a:spcAft>
                <a:spcPts val="800"/>
              </a:spcAft>
            </a:pP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3652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C39D53-1AF8-00A1-41E9-5F561BD7A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573A2634-ED78-DF69-3899-34CEA3D93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F297A2E-EB5D-A888-7865-624DB57CC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DB0AF079-751D-3C45-F763-A654696AD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D4E4AF07-724D-DED1-4329-F560B89BD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CF9F8F-ABF6-5854-016C-9493BFA14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02A91AF-9914-5694-C23B-A178BB733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297A994-8266-46B5-EB1F-D30B590B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70" y="121731"/>
            <a:ext cx="11130327" cy="45000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br>
              <a:rPr lang="pl-PL" sz="1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2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PRĄD ELEKTRYCZNY Z BUDYNKOWYCH INSTALACJI WIATROWYCH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A8B0B7-DC7A-F69A-BE78-1146C2858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1D1A02-D185-4708-3CEE-B3F831B8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5C4BD4B-4909-C7D4-C530-44B6667C7EE2}"/>
              </a:ext>
            </a:extLst>
          </p:cNvPr>
          <p:cNvSpPr txBox="1"/>
          <p:nvPr/>
        </p:nvSpPr>
        <p:spPr>
          <a:xfrm>
            <a:off x="300267" y="739744"/>
            <a:ext cx="5061439" cy="4035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50000"/>
              </a:lnSpc>
              <a:spcAft>
                <a:spcPts val="800"/>
              </a:spcAft>
            </a:pP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zy wiecie, że ….. odnawialne źródła energii to nie tylko promieniowanie ze słońca, ale również energia pochodząca </a:t>
            </a:r>
            <a:b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wiatru.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BA1B6EA-ACD4-FD27-6D5F-61167147A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62" y="1216597"/>
            <a:ext cx="7313126" cy="389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303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3363CD-4CEC-18D6-3E6D-281402644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06683453-7015-BF2B-3BFD-FA58A9DA5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706A0C01-BA98-E8CC-8170-83A2186A4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D27F91FA-AD61-4855-768E-AC6C17D69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A96988BA-13E4-A707-6A41-23F6C93EC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74811C-AB50-2EDB-A227-A560B228A9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8776AB4-67EA-BC46-C411-AF679031F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76ECE7-3A7C-3972-3995-11C9970F7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70" y="121731"/>
            <a:ext cx="11130327" cy="45000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br>
              <a:rPr lang="pl-PL" sz="1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PRĄD ELEKTRYCZNY Z BUDYNKOWYCH INSTALACJI WIATROWYCH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AFFFFC-0A2A-6C26-ECB2-AA19F0E57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71" y="739744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C2796EC-141C-2D3E-4E39-25E4708B7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9DB0D7A-B5E8-3F39-517C-0C055816FE24}"/>
              </a:ext>
            </a:extLst>
          </p:cNvPr>
          <p:cNvSpPr txBox="1"/>
          <p:nvPr/>
        </p:nvSpPr>
        <p:spPr>
          <a:xfrm>
            <a:off x="640079" y="739744"/>
            <a:ext cx="11130327" cy="4958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lipcu 2024 roku,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 ramach planowanego rozszerzenia źródeł OZE produkujących prąd elektryczny dla potrzeb podgrzewania w budynkach wysokich ciepłej wody użytkowej zużywanej przez mieszkańców zainstalowaliśmy na dachu budynku nr 8 (16 kondygnacyjnego)  w os. 2 Pułku Lotniczego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urządzenie monitorujące i rejestrujące siłę i porywy wiatru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Chcemy w ten sposób sprawdzić czy w naszych zasobach są warunki wietrzne sprzyjające tego typu rozwiązaniom. Wiatraki mogą stanowić bardzo efektywne uzupełnienie pracujących na naszych budynkach instalacji fotowoltaicznych, szczególnie w budynkach wysokich - punktowcach, gdzie powierzchnia dachu jest stosunkowo niewielka. Pomiary wiatru będziemy prowadzić przez okres 12 miesięcy. Na tej podstawie zapadną kolejne decyzje o ewentualnym montażu instalacji wiatrakowych na naszych budynkach.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683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9D659A-D5DD-474E-81DF-23D4DCAF0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2A15695-5EAB-C6C4-1FC2-D04C68551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1EDA9655-3EEB-F66D-03B4-4C8CCE2D1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BAC010A4-6363-8EA5-862D-7883F617B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615D9078-1680-909D-304A-1EC57C78B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AADCE8-9BB5-4387-0962-4B2BDED3C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302BEF5-09D5-D5F0-1208-C3EECF12F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A765EAA-28D6-D2D1-DDAD-E5CF6B3F1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70" y="121731"/>
            <a:ext cx="11130327" cy="45000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EAF5A1-23CD-A0DB-12FD-9D383FB5B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211" y="1595196"/>
            <a:ext cx="11388492" cy="4518066"/>
          </a:xfrm>
        </p:spPr>
        <p:txBody>
          <a:bodyPr anchor="ctr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6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6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A690DF-ED31-130A-D354-6DB12B38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6D34EB7-28D7-358D-93B8-0480EBF39454}"/>
              </a:ext>
            </a:extLst>
          </p:cNvPr>
          <p:cNvSpPr txBox="1"/>
          <p:nvPr/>
        </p:nvSpPr>
        <p:spPr>
          <a:xfrm>
            <a:off x="640079" y="739744"/>
            <a:ext cx="11130327" cy="58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F874940-FA6C-84AF-9777-3744F1207635}"/>
              </a:ext>
            </a:extLst>
          </p:cNvPr>
          <p:cNvSpPr txBox="1"/>
          <p:nvPr/>
        </p:nvSpPr>
        <p:spPr>
          <a:xfrm>
            <a:off x="995680" y="183505"/>
            <a:ext cx="10139680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2000" b="1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INSTALACJE FOTOWOLTAICZNE W BUDYNKACH ZARZĄDZANYCH WSPÓLNOT MIESZKANIOWYCH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4D902E6-B837-EFDD-A003-0445736E3620}"/>
              </a:ext>
            </a:extLst>
          </p:cNvPr>
          <p:cNvSpPr txBox="1"/>
          <p:nvPr/>
        </p:nvSpPr>
        <p:spPr>
          <a:xfrm>
            <a:off x="835935" y="1698943"/>
            <a:ext cx="10816040" cy="335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Z inicjatywy spółdzielni, korzystając z naszych doświadczeń w pierwszych trzech zarządzanych przez naszą spółdzielnię wspólnotach mieszkaniowych zostały zamontowane instalacje fotowoltaiczne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łącznej mocy 49,95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rocznej produkcji ok. 50 tys. KWh energii elektrycznej. 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kolejnej wspólnocie mieszkaniowej przygotowujemy montaż instalacji fotowoltaicznej o mocy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26,95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KWp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rocznej produkcji ok. 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 tys.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9997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3109</Words>
  <Application>Microsoft Office PowerPoint</Application>
  <PresentationFormat>Panoramiczny</PresentationFormat>
  <Paragraphs>220</Paragraphs>
  <Slides>37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5" baseType="lpstr">
      <vt:lpstr>Aptos</vt:lpstr>
      <vt:lpstr>Aptos Display</vt:lpstr>
      <vt:lpstr>Arial</vt:lpstr>
      <vt:lpstr>Arial Black</vt:lpstr>
      <vt:lpstr>Calibri</vt:lpstr>
      <vt:lpstr>Times New Roman</vt:lpstr>
      <vt:lpstr>Wingdings</vt:lpstr>
      <vt:lpstr>Motyw pakietu Office</vt:lpstr>
      <vt:lpstr>ODNAWIALNE ŹRÓDŁA ENERGII  W SM „CZYŻYNY”  „Spełniamy marzenia  – manna  z nieba”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PODGRZEWANIE CIEPŁEJ WODY UŻYTKOWEJ ENERGIĄ ZE SŁOŃCA  – TO JUŻ SIĘ DZIEJE  </vt:lpstr>
      <vt:lpstr>Prezentacja programu PowerPoint</vt:lpstr>
      <vt:lpstr>PODGRZEWANIE CIEPŁEJ WODY UŻYTKOWEJ ENERGIĄ ZE SŁOŃCA  – TO JUŻ SIĘ DZIEJE  </vt:lpstr>
      <vt:lpstr>PODGRZEWANIE CIEPŁEJ WODY UŻYTKOWEJ ENERGIĄ ZE SŁOŃCA  – TO JUŻ SIĘ DZIEJE  </vt:lpstr>
      <vt:lpstr>PODGRZEWANIE CIEPŁEJ WODY UŻYTKOWEJ ENERGIĄ ZE SŁOŃCA  – TO JUŻ SIĘ DZIEJE  </vt:lpstr>
      <vt:lpstr>PODGRZEWANIE CIEPŁEJ WODY UŻYTKOWEJ ENERGIĄ ZE SŁOŃCA  – TO JUŻ SIĘ DZIEJE  </vt:lpstr>
      <vt:lpstr>PODGRZEWANIE CIEPŁEJ WODY UŻYTKOWEJ ENERGIĄ ZE SŁOŃCA  – TO JUŻ SIĘ DZIEJE  </vt:lpstr>
      <vt:lpstr>PODGRZEWANIE CIEPŁEJ WODY UŻYTKOWEJ ENERGIĄ ZE SŁOŃCA  – TO JUŻ SIĘ DZIEJE  </vt:lpstr>
      <vt:lpstr>FOTOWOLTAIKA BALKONOWA PROGRAM | „SM CZYŻYNY –  MÓJ WŁASNY PRĄD”</vt:lpstr>
      <vt:lpstr>Prezentacja programu PowerPoint</vt:lpstr>
      <vt:lpstr>Prezentacja programu PowerPoint</vt:lpstr>
      <vt:lpstr>Prezentacja programu PowerPoint</vt:lpstr>
      <vt:lpstr>Prezentacja programu PowerPoint</vt:lpstr>
      <vt:lpstr>FOTOWOLTAIKA BALKONOWA PROGRAM „SM CZYŻYNY – MÓJ WŁASNY PRĄD”</vt:lpstr>
      <vt:lpstr>FOTOWOLTAIKA BALKONOWA PROGRAM „SM CZYŻYNY – MÓJ WŁASNY PRĄD”</vt:lpstr>
      <vt:lpstr> PRĄD ELEKTRYCZNY Z BUDYNKOWYCH INSTALACJI WIATROWYCH </vt:lpstr>
      <vt:lpstr> PRĄD ELEKTRYCZNY Z BUDYNKOWYCH INSTALACJI WIATROWYCH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Magda Zinkel</dc:creator>
  <cp:lastModifiedBy>SM Czyżyny</cp:lastModifiedBy>
  <cp:revision>121</cp:revision>
  <cp:lastPrinted>2025-05-19T08:48:39Z</cp:lastPrinted>
  <dcterms:created xsi:type="dcterms:W3CDTF">2025-03-27T19:43:06Z</dcterms:created>
  <dcterms:modified xsi:type="dcterms:W3CDTF">2025-05-22T08:08:41Z</dcterms:modified>
</cp:coreProperties>
</file>